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9" r:id="rId6"/>
    <p:sldId id="267" r:id="rId7"/>
    <p:sldId id="268" r:id="rId8"/>
    <p:sldId id="263" r:id="rId9"/>
    <p:sldId id="271" r:id="rId10"/>
    <p:sldId id="270" r:id="rId11"/>
    <p:sldId id="264" r:id="rId12"/>
    <p:sldId id="265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="" roundtripDataSignature="AMtx7mgwQqW6HzG3UQDqQQfeFuH1zvad2g==" r:id="rId17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4" clrIdx="0"/>
  <p:cmAuthor id="1" name="kentro panormou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178" autoAdjust="0"/>
  </p:normalViewPr>
  <p:slideViewPr>
    <p:cSldViewPr snapToGrid="0">
      <p:cViewPr varScale="1">
        <p:scale>
          <a:sx n="57" d="100"/>
          <a:sy n="57" d="100"/>
        </p:scale>
        <p:origin x="64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82518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Benvenuti al Modulo 1 del progetto </a:t>
            </a:r>
            <a:r>
              <a:rPr lang="it-IT" dirty="0" err="1"/>
              <a:t>elily</a:t>
            </a:r>
            <a:r>
              <a:rPr lang="it-IT" dirty="0"/>
              <a:t>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Questa unità tratterà l’identificazione delle situazioni di emergenza e come affrontarle attraverso i seguenti passaggi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6212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Come abbiamo detto prima, è davvero importante mantenere la calma e cercare di gestire il panico.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Per questo motivo, ti mostreremo un modo molto efficace per controllare lo stress e ritrovare la calma. Questo potrebbe essere utile non solo in condizioni di emergenza, ma anche ogni volta che un caregiver si sente ansioso, frustrato o arrabbiato!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Questa tecnica si chiama respirazione diaframmatica e può aiutarti non solo in situazioni di emergenza ma anche nella vita di tutti i giorni con la persona di cui ti prendi cura o altri membri della tua famiglia.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La tecnica è semplice: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Siediti il più comodamente possibile e chiudi gli occhi.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Metti il palmo della mano sullo stomaco, in modo tale da poter monitorare il diaframma che sale e scende in ogni inspirazione ed espirazione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Ispirare l'aria dal naso, profondamente e lentamente, gonfiando la pancia verso l'esterno (può contare lentamente fino a 4 in caso di inalazione)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Trattieni brevemente il respiro (puoi contare lentamente fino a 2)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Espira lentamente dalla bocca tutta l'aria inalata (conta lentamente fino a 6)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Ripeti tutti i passaggi precedenti 5 volte.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Dopo le 5 ripetizioni, rilassati per un minuto e prova lentamente a tornare a quello che stai facendo.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È utile eseguire questa tecnica di respirazione due volte al giorno.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Puoi anche fare la respirazione diaframmatica quando sei sdraiato.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lang="en-US"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lang="en-US"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lang="en-US"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lang="en-US"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lang="en-US"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lang="en-US"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3325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GUARDA IL VIDEO </a:t>
            </a:r>
            <a:endParaRPr dirty="0"/>
          </a:p>
        </p:txBody>
      </p:sp>
      <p:sp>
        <p:nvSpPr>
          <p:cNvPr id="142" name="Google Shape;14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013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252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Prima di iniziare con questo argomento, vorrei farti alcune domande relative alle situazioni di emergenza….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Cosa consideri una situazione di emergenza?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Hai mai affrontato una situazione di emergenza?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Come hai reagito?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Qual è la sensazione che provi dalla tua esperienza? Avresti fatto qualcosa di diverso rispetto a quello che hai fatto? Cambieresti un'azione / reazione?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Hai avuto feedback dalla persona di cui ti prendi cura riguardo ai suoi sentimenti o pensieri su come affrontare la situazione?</a:t>
            </a:r>
            <a:endParaRPr dirty="0"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4744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Cominciamo con quella che dovrebbe essere considerata un'emergenza. Non è facile da definire quando hai a che fare con persone che non possono esprimere chiaramente la loro situazione. Una situazione di emergenza è inaspettata e spesso pericolosa per la vita e richiede un'azione immediata. Ciò significa che potremmo definire le seguenti situazioni come emergenze: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Emorragia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emorragia potrebbe verificarsi dopo una lesione (ad esempio dopo una caduta) o addirittura potrebbe essere notata nelle urine dal caregiver. Il problema con l'emorragia è che si tratta di un’indicazione che potrebbe esserci una situazione più grave che si sta verificando internamente.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Attacco cardiaco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 attacco cardiaco viene avvertito spesso con dolore al petto e la sensazione che il dolore viaggi in tutto il corpo. Anche difficoltà respiratorie e respiro affannoso potrebbero indicare un infarto. I segni possono comprendere anche una sensazione di ansia generalizzata (come un attacco di panico) combinata con la sudorazione.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L'ictus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provoca spesso problemi nel linguaggio e nei movimenti, quindi è essenziale esaminare se la persona può parlare correttamente e se può alzare le braccia e tenerle in posizione.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Difficoltà respiratorie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accennato in precedenza, le difficoltà respiratorie potrebbero indicare un infarto ma anche altre emergenze, come una reazione allergica o un avvelenamento.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Crisi epilettiche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facili da identificare quando la persona sta perdendo conoscenza, cade e inizia a confondersi.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Dolore intenso 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 dolore improvviso e grave potrebbe indicare una situazione di emergenza.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4757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dirty="0"/>
              <a:t>Se la persona di cui ti prendi cura sperimenta una delle situazioni precedenti, dovresti chiamare immediatamente un aiuto professionale e rimanere con lui/lei fino a quando non arrivano gli aiuti. Ciò potrebbe sembrare ovvio ora, ma quando si tratta di una situazione inaspettata e stressante spesso il panico prende il sopravvento ed è difficile prestare aiuto.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dirty="0"/>
              <a:t>Dopo aver definito cos'è un'emergenza, è essenziale sapere cosa si dovrebbe fare in caso di emergenza, poiché è una situazione stressante che potrebbe creare panico e il panico non è un buon consigliere. Quando presti assistenza a persone con problemi di salute, potrebbero verificarsi emergenze e questo è il motivo per cui i caregiver dovrebbero essere formati ad identificare e gestire queste situazioni in modo efficiente.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dirty="0"/>
              <a:t>1 ° PASSO: preparati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dirty="0"/>
              <a:t>Meglio prevenire che curare! Inizia mettendo i numeri di telefono di emergenza vicino al telefono e raccogliendo tutti i documenti medici necessari in un cassetto vicino alla porta in modo da poter avere un accesso rapido in caso di necessità. Inoltre, una strategia utile è quella di avere una piccola borsa sempre pronta in un armadio in cui potrai mettere i vestiti e le cose necessarie per un ricovero ospedaliero, compresi tutti i documenti medici. Infine, una buona idea è quella di trascrivere anche il tuo indirizzo e il tuo numero di telefono, poiché in periodi di grande stress, le persone potrebbero bloccarsi.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dirty="0"/>
              <a:t>2 ° PASSO: Mantieni la calma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it-IT" dirty="0"/>
              <a:t>L'unica persona che può intervenire sei tu! Ecco perché è importante prendersi cura del proprio benessere e mantenere la calma in situazioni di emergenza. Fai dei respiri profondi con gli occhi chiusi, conta fino a 10 e continua a dirti che puoi gestire la situazione. Respirare profondamente prima di agire. Concediti il tempo di pensare prima di intraprendere qualsiasi azione.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6794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3 ° PASSO: Comunicare con gli aiuti di emergenza</a:t>
            </a:r>
            <a:b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</a:br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Descrivi accuratamente e con calma la situazione al servizio di emergenza. Descrivi i sintomi, se c'è polso, se la persona è cosciente, se c'è qualche emorragia e quanto tempo dura questa situazione. Fornisci il tuo nome e indirizzo completo (non dimenticare il nome del campanello e del piano). Una volta riagganciato il telefono, stai vicino alla persona in difficoltà e cerca di rassicurarla dicendo che tutto andrà bene e che l'aiuto è in arrivo.</a:t>
            </a:r>
          </a:p>
          <a:p>
            <a:b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</a:br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4 ° PASSO: prova a guardare la situazione nel suo insieme</a:t>
            </a:r>
            <a:b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</a:br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 la persona è cosciente, potresti fargli delle domande come "Come ti chiami?" Per capire il suo stato mentale. Dovresti anche cercare di mantenere la persona cosciente il più a lungo possibile sfregando delicatamente il petto o pizzicando il lobo dell'orecchio o toccando le palpebre per vedere se si apriranno.</a:t>
            </a:r>
            <a:b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</a:br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In ogni caso, gli aiuti stanno arrivando e tu hai fatto il tuo dovere! Cerca di rimanere positivo e non arrenderti al panico anche se la situazione cambia rapidamente. Presto un operatore sanitario sarà con te e si occuperà della situazione in modo professionale.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3622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/>
              <a:t>1. Prima di somministrare le cure a una persona malata o ferita, controlla la scena e la persona. Ridimensiona la scena e fatti un'impressione iniziale.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Fai una pausa e guarda la scena e la persona prima di rispondere. Rispondi alle seguenti domande: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È sicuro avvicinarsi alla scena? Quello che è successo? La persona ha condizioni potenzialmente letali, come emorragie gravi e potenzialmente letali? Qualcun altro è disponibile ad aiutare?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/>
              <a:t>2. Se la persona è sveglia e reattiva e non vi sono emorragie gravi potenzialmente letali: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Ottieni il consenso: comunica alla persona il tuo nome, descrivi il tipo e il livello di formazione, indica cosa pensi sia sbagliato e cosa prevedi di fare e chiedi il permesso di fornire assistenza.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Chiama il 112 (numero di emergenza per tutti i paesi UE)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Parla e rassicura la persona ferita.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Effettua un controllo dalla testa ai piedi: controlla testa e collo, spalle, torace e addome, fianchi, gambe e piedi, braccia e mani cercando segni di lesioni.</a:t>
            </a: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0999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fontAlgn="base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Se la persona non è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cosciente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Chiama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persona a gran voce per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attirare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attenzione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usando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nome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non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c’è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risposta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picchietta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persona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spalla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chiamala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gran voce di nuovo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mentre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controlli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respire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respire per non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più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5-10 secondi.</a:t>
            </a:r>
          </a:p>
          <a:p>
            <a:pPr fontAlgn="base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Se la persona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respira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Procedi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raccogliendo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informazioni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utilizzando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domande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semplici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Effettua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controllo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piedi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fontAlgn="base">
              <a:buFontTx/>
              <a:buChar char="-"/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Sposta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persona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posizione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recupero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non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vedi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ovvi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lesioni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en-US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Se la persona NON </a:t>
            </a:r>
            <a:r>
              <a:rPr lang="en-US" sz="1200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risponde</a:t>
            </a:r>
            <a:r>
              <a:rPr lang="en-US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Tx/>
              <a:buChar char="-"/>
            </a:pP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Assicurati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persona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sia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facia in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sù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una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superficie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piana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come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pavimento</a:t>
            </a:r>
            <a:endParaRPr lang="en-US" sz="12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Attendi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gli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aiuti</a:t>
            </a:r>
            <a:endParaRPr lang="en-US" sz="12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Tx/>
              <a:buChar char="-"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0722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Font typeface="Wingdings" panose="05000000000000000000" pitchFamily="2" charset="2"/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Assicurarsi che la persona non abbia lesioni spinali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Con la persona sdraiata sulla schiena, inginocchiarsi sul pavimento al loro fianco.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Estendi il braccio più vicino a te ad angolo retto rispetto al corpo con il palmo rivolto verso l'alto.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Prendi l'altro braccio e piegalo in modo che il dorso della mano poggi sulla guancia più vicina a te e tienilo in posizione.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Usa la mano libera per piegare il ginocchio della persona più lontano da te ad un angolo retto.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Fai rotolare delicatamente la persona su un fianco tirando il ginocchio piegato.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Il loro braccio piegato dovrebbe sostenere la testa e il braccio esteso ti impedirà di farli rotolare troppo lontano.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Assicurarsi che la gamba piegata sia ad angolo retto.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Apri le loro vie aeree inclinando delicatamente la testa all'indietro e sollevando il mento, e controlla che nulla blocchi le loro vie aeree.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dirty="0"/>
              <a:t>Resta con la persona e monitora le sue condizioni fino all'arrivo dell'aiuto.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dirty="0"/>
          </a:p>
        </p:txBody>
      </p:sp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5594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Now that you have understood the method, let’s watch it on a video…</a:t>
            </a:r>
            <a:endParaRPr/>
          </a:p>
        </p:txBody>
      </p:sp>
      <p:sp>
        <p:nvSpPr>
          <p:cNvPr id="142" name="Google Shape;14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1860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2JbG5e6th7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edcross.org/take-a-class/first-aid/performing-first-aid/first-aid-steps" TargetMode="External"/><Relationship Id="rId4" Type="http://schemas.openxmlformats.org/officeDocument/2006/relationships/hyperlink" Target="https://www.redcross.org/take-a-class/firs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edcross.org/take-a-class/first-aid/performing-first-aid/first-aid-steps" TargetMode="External"/><Relationship Id="rId4" Type="http://schemas.openxmlformats.org/officeDocument/2006/relationships/hyperlink" Target="https://www.redcross.org/take-a-class/firs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hs.uk/conditions/first-aid/recovery-positio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DXafn3jSzG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6E16EDD-D097-4F2D-A629-62947C38588B}"/>
              </a:ext>
            </a:extLst>
          </p:cNvPr>
          <p:cNvSpPr/>
          <p:nvPr/>
        </p:nvSpPr>
        <p:spPr>
          <a:xfrm>
            <a:off x="5214115" y="3163141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MODULO 1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6EE6AD7D-FACE-4484-89CB-727CDAF6CFD8}"/>
              </a:ext>
            </a:extLst>
          </p:cNvPr>
          <p:cNvSpPr/>
          <p:nvPr/>
        </p:nvSpPr>
        <p:spPr>
          <a:xfrm>
            <a:off x="4859867" y="4409637"/>
            <a:ext cx="41177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STEP 6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IDENTIFICARE LE EMERGENZE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/>
        </p:nvSpPr>
        <p:spPr>
          <a:xfrm>
            <a:off x="173192" y="1653468"/>
            <a:ext cx="8836337" cy="466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Siediti il più comodamente possibile e chiudi gli occhi</a:t>
            </a: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Metti il </a:t>
            </a: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palmo della mano sullo stomaco</a:t>
            </a: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, in modo tale da poter </a:t>
            </a: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monitorare il diaframma </a:t>
            </a: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che sale e scende in ogni inspirazione ed espirazione</a:t>
            </a: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Ispirare l'aria dal naso</a:t>
            </a: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, profondamente e lentamente, gonfiando la pancia verso l'esterno (può contare lentamente fino a 4 in caso di inalazione)</a:t>
            </a: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Trattieni brevemente il respiro </a:t>
            </a: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(puoi contare lentamente fino a 2)</a:t>
            </a: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Espira lentamente </a:t>
            </a: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dalla bocca tutta l'aria inalata (conta lentamente fino a 6)</a:t>
            </a: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Ripeti tutti i passaggi precedenti 5 volte</a:t>
            </a:r>
            <a:endParaRPr lang="it-IT" sz="21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Dopo le 5 ripetizioni, </a:t>
            </a: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rilassati per un minuto </a:t>
            </a: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e prova lentamente a tornare a quello che stai facendo</a:t>
            </a: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È utile eseguire questa tecnica di respirazione </a:t>
            </a: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due volte al giorno</a:t>
            </a:r>
            <a:endParaRPr lang="it-IT" sz="21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342900" lvl="0" indent="-342900">
              <a:spcAft>
                <a:spcPts val="60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1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Puoi anche fare la respirazione diaframmatica quando sei </a:t>
            </a:r>
            <a:r>
              <a:rPr lang="it-IT" sz="2100" b="1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sdraiato</a:t>
            </a:r>
          </a:p>
        </p:txBody>
      </p:sp>
      <p:sp>
        <p:nvSpPr>
          <p:cNvPr id="138" name="Google Shape;138;p8"/>
          <p:cNvSpPr txBox="1"/>
          <p:nvPr/>
        </p:nvSpPr>
        <p:spPr>
          <a:xfrm>
            <a:off x="388345" y="150684"/>
            <a:ext cx="8382000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</a:t>
            </a:r>
            <a:r>
              <a:rPr lang="en-US" sz="32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rimanere</a:t>
            </a:r>
            <a:r>
              <a:rPr lang="en-US" sz="32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32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calmi</a:t>
            </a:r>
            <a:r>
              <a:rPr lang="en-US" sz="32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 </a:t>
            </a:r>
            <a:br>
              <a:rPr lang="en-US" sz="32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32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 RESPIRAZIONE </a:t>
            </a:r>
            <a:r>
              <a:rPr lang="en-US" sz="32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diaframmaticA</a:t>
            </a:r>
            <a:endParaRPr sz="32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1106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45;p9">
            <a:extLst>
              <a:ext uri="{FF2B5EF4-FFF2-40B4-BE49-F238E27FC236}">
                <a16:creationId xmlns:a16="http://schemas.microsoft.com/office/drawing/2014/main" id="{1796C85A-9A5E-44B8-B568-B389927FE948}"/>
              </a:ext>
            </a:extLst>
          </p:cNvPr>
          <p:cNvSpPr txBox="1"/>
          <p:nvPr/>
        </p:nvSpPr>
        <p:spPr>
          <a:xfrm>
            <a:off x="784561" y="2501057"/>
            <a:ext cx="7574877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GUARDA LA RESPIRAZIONE DIAFRAMMATICA IN QUESTO VIDEO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3600" b="1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lvl="0" algn="ctr"/>
            <a:r>
              <a:rPr lang="it-IT" sz="2400" dirty="0">
                <a:hlinkClick r:id="rId4"/>
              </a:rPr>
              <a:t>https://www.youtube.com/watch?v=2JbG5e6th7A</a:t>
            </a:r>
            <a:endParaRPr sz="2400" b="1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"/>
          <p:cNvSpPr txBox="1"/>
          <p:nvPr/>
        </p:nvSpPr>
        <p:spPr>
          <a:xfrm>
            <a:off x="1507859" y="5013176"/>
            <a:ext cx="612828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PER L’ATTENZIONE!</a:t>
            </a:r>
            <a:endParaRPr sz="32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370793" y="1947381"/>
            <a:ext cx="8773207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it-IT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Cosa si intende per situazione di emergenza?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203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Hai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dovuto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gestire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una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situazione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emergenza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?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203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hai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reagito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?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203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sei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sentito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quella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esperienza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?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Hai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avuto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riscontro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dalla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persona a cui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presti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cura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rispetto ai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suoi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sentimenti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pensieri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rispetto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gestione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quella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situazione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?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3630670" y="432510"/>
            <a:ext cx="478220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Introduzione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577508" y="1590005"/>
            <a:ext cx="7988983" cy="5047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chemeClr val="dk1"/>
              </a:buClr>
              <a:buSzPts val="2000"/>
            </a:pPr>
            <a:r>
              <a:rPr lang="it-IT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Situazione grave, inaspettata e spesso pericolosa per la vita che richiede un'azione immediata, come ad esempio:</a:t>
            </a:r>
          </a:p>
          <a:p>
            <a:pPr lvl="0">
              <a:buClr>
                <a:schemeClr val="dk1"/>
              </a:buClr>
              <a:buSzPts val="2000"/>
            </a:pPr>
            <a:endParaRPr sz="22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Emorragia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 </a:t>
            </a: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</a:ext>
              </a:extLst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Attacco</a:t>
            </a:r>
            <a: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 di </a:t>
            </a: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cuore</a:t>
            </a:r>
            <a:endParaRPr lang="en-US" sz="2400" b="1" u="sng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</a:ext>
              </a:extLst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Infarto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</a:ext>
              </a:extLst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Difficoltà</a:t>
            </a:r>
            <a: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 </a:t>
            </a: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respiratorie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</a:ext>
              </a:extLst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Crisi</a:t>
            </a:r>
            <a: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 </a:t>
            </a: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epilettiche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</a:ext>
              </a:extLst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8"/>
                  </a:ext>
                </a:extLst>
              </a:rPr>
              <a:t>Dolore </a:t>
            </a: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8"/>
                  </a:ext>
                </a:extLst>
              </a:rPr>
              <a:t>intenso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2355725" y="469312"/>
            <a:ext cx="603523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Definizione</a:t>
            </a:r>
            <a:r>
              <a:rPr lang="en-US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emergenza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259790" y="1390667"/>
            <a:ext cx="8624419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STEP 1: </a:t>
            </a:r>
            <a:r>
              <a:rPr lang="it-IT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SII PREPARATO/A</a:t>
            </a:r>
            <a:endParaRPr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Posiziona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numeri per le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emergenze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vicino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al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telefono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Conserva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tutta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la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documentazione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medica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necessaria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un cassette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vicino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porta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d’ingresso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Fai in modo di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sempre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pronta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nell’armadio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una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borsa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necessario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 un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ricovero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ospedale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Trascrivi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tuo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indirizzo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tuo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numero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telefono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2400" b="1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2094361" y="362877"/>
            <a:ext cx="64613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Prima di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un’emergenza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259791" y="4371339"/>
            <a:ext cx="8624420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u="sng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STEP 2: MANTIENI LA CALMA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US" sz="8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it-IT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L'unica persona ad agire sei tu! </a:t>
            </a:r>
            <a:r>
              <a:rPr lang="it-IT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Abbi cura del tuo benessere</a:t>
            </a:r>
            <a:r>
              <a:rPr lang="it-IT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1"/>
                  </a:ext>
                </a:extLst>
              </a:rPr>
              <a:t>! </a:t>
            </a: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it-IT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3"/>
                  </a:ext>
                </a:extLst>
              </a:rPr>
              <a:t>Fai dei respiri profondi e ripetiti che </a:t>
            </a:r>
            <a:r>
              <a:rPr lang="it-IT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3"/>
                  </a:ext>
                </a:extLst>
              </a:rPr>
              <a:t>puoi gestire la situazione</a:t>
            </a:r>
            <a:r>
              <a:rPr lang="en-US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3"/>
                  </a:ext>
                </a:extLst>
              </a:rPr>
              <a:t> </a:t>
            </a:r>
            <a:endParaRPr lang="en-US" sz="2400" dirty="0">
              <a:latin typeface="Calibri" panose="020F0502020204030204" pitchFamily="34" charset="0"/>
              <a:ea typeface="Calibri"/>
              <a:cs typeface="Calibri" panose="020F0502020204030204" pitchFamily="34" charset="0"/>
              <a:extLst>
                <a:ext uri="http://customooxmlschemas.google.com/">
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3"/>
                </a:ext>
              </a:extLst>
            </a:endParaRP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en-US" sz="2400" b="1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Respira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profondamente</a:t>
            </a:r>
            <a:r>
              <a:rPr lang="en-US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prima di </a:t>
            </a:r>
            <a:r>
              <a:rPr lang="en-US" sz="2400" b="1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agire</a:t>
            </a:r>
            <a:endParaRPr lang="en-US" sz="2400" b="1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lvl="0" indent="-342900">
              <a:buSzPts val="2000"/>
              <a:buFont typeface="Noto Sans Symbols"/>
              <a:buChar char="▪"/>
            </a:pPr>
            <a:r>
              <a:rPr lang="it-IT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Concediti il </a:t>
            </a:r>
            <a:r>
              <a:rPr lang="it-IT" sz="24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tempo di pensare </a:t>
            </a:r>
            <a:r>
              <a:rPr lang="it-IT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prima di </a:t>
            </a:r>
            <a:br>
              <a:rPr lang="it-IT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it-IT" sz="24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intraprendere qualsiasi azione</a:t>
            </a:r>
            <a:endParaRPr lang="en-US" sz="24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251100" y="1358988"/>
            <a:ext cx="8840219" cy="3185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it-IT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STEP 3: </a:t>
            </a:r>
            <a:r>
              <a:rPr lang="it-IT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4"/>
                  </a:ext>
                </a:extLst>
              </a:rPr>
              <a:t>COMUNICARE CON I SERVIZI DI EMERGENZA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sz="9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5"/>
                  </a:ext>
                </a:extLst>
              </a:rPr>
              <a:t>Descrivi accuratamente e con calma la situazione e se c’è polso</a:t>
            </a:r>
            <a:endParaRPr lang="it-IT" sz="2300" dirty="0">
              <a:latin typeface="Calibri" panose="020F0502020204030204" pitchFamily="34" charset="0"/>
              <a:cs typeface="Calibri" panose="020F0502020204030204" pitchFamily="34" charset="0"/>
              <a:extLst>
                <a:ext uri="http://customooxmlschemas.google.com/">
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3"/>
                </a:ext>
              </a:extLst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it-IT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4"/>
                  </a:ext>
                </a:extLst>
              </a:rPr>
              <a:t> se la persona è cosciente</a:t>
            </a: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it-IT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34"/>
                  </a:ext>
                </a:extLst>
              </a:rPr>
              <a:t> se ci sono emorragie</a:t>
            </a:r>
            <a:endParaRPr lang="it-IT" sz="2300" dirty="0">
              <a:latin typeface="Calibri" panose="020F0502020204030204" pitchFamily="34" charset="0"/>
              <a:cs typeface="Calibri" panose="020F0502020204030204" pitchFamily="34" charset="0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35"/>
                </a:ext>
              </a:extLst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it-IT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6"/>
                  </a:ext>
                </a:extLst>
              </a:rPr>
              <a:t> da quanto tempo dura questa situazione</a:t>
            </a:r>
            <a:endParaRPr lang="it-IT" sz="23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Fornisci il tuo nome e indirizzo completo</a:t>
            </a:r>
            <a:endParaRPr lang="it-IT" sz="2300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Rimani accanto alla persona in difficoltà e rassicurala sul tempestivo arrivo degli aiuti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240939" y="4517104"/>
            <a:ext cx="8634119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STEP 4: AFFRONTA LA SITUAZIONE NEL SUO INSIEME</a:t>
            </a:r>
          </a:p>
          <a:p>
            <a:pPr lvl="0" algn="ctr"/>
            <a:endParaRPr lang="en-US" sz="9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lvl="0" indent="-28575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it-IT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Cerca di mantenere la persona cosciente il più a lungo possibile</a:t>
            </a:r>
            <a:endParaRPr lang="en-US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en-US" sz="23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massaggiagli </a:t>
            </a:r>
            <a:r>
              <a:rPr lang="en-US" sz="230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gentilmente</a:t>
            </a:r>
            <a:r>
              <a:rPr lang="en-US" sz="23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3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petto</a:t>
            </a:r>
            <a:r>
              <a:rPr lang="en-US" sz="23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</a:p>
          <a:p>
            <a:pPr marL="285750" lvl="0" indent="-285750"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pizzicare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lobo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dell'orecchio</a:t>
            </a:r>
            <a:endParaRPr lang="en-US" sz="23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lvl="0" indent="-285750"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toccare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le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loro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palpebre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verificare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b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aprano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23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3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occhi</a:t>
            </a:r>
            <a:endParaRPr lang="en-US" sz="23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Google Shape;110;p4">
            <a:extLst>
              <a:ext uri="{FF2B5EF4-FFF2-40B4-BE49-F238E27FC236}">
                <a16:creationId xmlns:a16="http://schemas.microsoft.com/office/drawing/2014/main" id="{ED6D16A1-855C-4B08-A3CE-00117E89F24D}"/>
              </a:ext>
            </a:extLst>
          </p:cNvPr>
          <p:cNvSpPr txBox="1"/>
          <p:nvPr/>
        </p:nvSpPr>
        <p:spPr>
          <a:xfrm>
            <a:off x="2094361" y="362877"/>
            <a:ext cx="646134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Prima di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un’emergenza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3931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404957" y="1490048"/>
            <a:ext cx="8107980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fontAlgn="base"/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1. Prima di somministrare le cure a una persona malata o ferita, controllare la scena e la persona. </a:t>
            </a:r>
            <a:b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Ridimensiona la scena e fatti un'impressione iniziale.</a:t>
            </a:r>
          </a:p>
          <a:p>
            <a:pPr fontAlgn="base"/>
            <a:r>
              <a:rPr lang="it-IT" sz="2100" dirty="0">
                <a:latin typeface="Calibri" panose="020F0502020204030204" pitchFamily="34" charset="0"/>
                <a:cs typeface="Calibri" panose="020F0502020204030204" pitchFamily="34" charset="0"/>
              </a:rPr>
              <a:t>È sicuro avvicinarsi alla scena? Cosa è successo? La persona è in potenziale pericolo di vita, come ad esempio emorragie gravi? Qualcun altro è disponibile ad aiutare?</a:t>
            </a:r>
            <a:endParaRPr 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3626661" y="300767"/>
            <a:ext cx="48862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Durante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l’emergenza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404957" y="3664133"/>
            <a:ext cx="8983743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2. Se la persona è sveglia e reattiva e non vi sono emorragie gravi e potenzialmente letali: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base">
              <a:buFontTx/>
              <a:buChar char="-"/>
            </a:pP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Fornisci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alla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persona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tuo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nome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racconta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cosa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pensi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sia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sbagliato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cosa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hai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intenzione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di fare</a:t>
            </a:r>
          </a:p>
          <a:p>
            <a:pPr marL="285750" indent="-285750" fontAlgn="base">
              <a:buFontTx/>
              <a:buChar char="-"/>
            </a:pP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Chiama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112 (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numero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generico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per le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emergenze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285750" indent="-285750" fontAlgn="base">
              <a:buFontTx/>
              <a:buChar char="-"/>
            </a:pP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Parla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rassicura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la persona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ferita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fontAlgn="base">
              <a:buFontTx/>
              <a:buChar char="-"/>
            </a:pP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Esegui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controllo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dalla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testa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 ai </a:t>
            </a:r>
            <a:r>
              <a:rPr lang="en-U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piedi</a:t>
            </a: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070AA34D-C50E-4E7D-88CD-04FD91C9838A}"/>
              </a:ext>
            </a:extLst>
          </p:cNvPr>
          <p:cNvSpPr/>
          <p:nvPr/>
        </p:nvSpPr>
        <p:spPr>
          <a:xfrm>
            <a:off x="461636" y="6253612"/>
            <a:ext cx="5670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https://www.redcross.org/take-a-class/first</a:t>
            </a:r>
            <a:r>
              <a:rPr lang="en-US" dirty="0">
                <a:hlinkClick r:id="rId5"/>
              </a:rPr>
              <a:t>-aid/performing-first-aid/first-aid-steps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4531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265524" y="1383574"/>
            <a:ext cx="8773207" cy="1692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fontAlgn="base"/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3. Se la persona non è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cosciente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fontAlgn="base"/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Chiama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 persona a gran voce per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attirare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sua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attenzione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usando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suo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nome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Se 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c’è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risposta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picchietta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 persona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sulla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spalla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chiamala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 gran voce di nuovo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mentre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controlli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respire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sia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normale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Controlla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respire per 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più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5-10 secondi.</a:t>
            </a:r>
          </a:p>
        </p:txBody>
      </p:sp>
      <p:sp>
        <p:nvSpPr>
          <p:cNvPr id="110" name="Google Shape;110;p4"/>
          <p:cNvSpPr txBox="1"/>
          <p:nvPr/>
        </p:nvSpPr>
        <p:spPr>
          <a:xfrm>
            <a:off x="3232960" y="428095"/>
            <a:ext cx="526887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Gestire</a:t>
            </a: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un’emergenza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CD9F6E16-4F70-4724-AF4D-2AABB083B9F7}"/>
              </a:ext>
            </a:extLst>
          </p:cNvPr>
          <p:cNvSpPr/>
          <p:nvPr/>
        </p:nvSpPr>
        <p:spPr>
          <a:xfrm>
            <a:off x="267833" y="3039876"/>
            <a:ext cx="85014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4. Se la persona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respira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base">
              <a:buFontTx/>
              <a:buChar char="-"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Procedi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raccogliendo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utilizzando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domande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semplice</a:t>
            </a:r>
          </a:p>
          <a:p>
            <a:pPr marL="342900" indent="-342900" fontAlgn="base">
              <a:buFontTx/>
              <a:buChar char="-"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Effettua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controllo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dalla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testa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piedi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 fontAlgn="base">
              <a:buFontTx/>
              <a:buChar char="-"/>
            </a:pP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Sposta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 persona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lato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posizione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recupero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se 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vedi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altri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ovvi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segni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lesioni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C2DE6F76-4433-4570-8C65-F11696BD1025}"/>
              </a:ext>
            </a:extLst>
          </p:cNvPr>
          <p:cNvSpPr/>
          <p:nvPr/>
        </p:nvSpPr>
        <p:spPr>
          <a:xfrm>
            <a:off x="267833" y="4795574"/>
            <a:ext cx="8501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Se la persona NON </a:t>
            </a:r>
            <a:r>
              <a:rPr lang="en-US" sz="2400" b="1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risponde</a:t>
            </a:r>
            <a:r>
              <a:rPr lang="en-US" sz="20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20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base">
              <a:buFontTx/>
              <a:buChar char="-"/>
            </a:pP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Assicurati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persona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sia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facia in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sù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una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superficie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piana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come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pavimento</a:t>
            </a:r>
            <a:endParaRPr lang="en-US" sz="20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base">
              <a:buFontTx/>
              <a:buChar char="-"/>
            </a:pP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Attendi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</a:t>
            </a:r>
            <a:r>
              <a:rPr lang="en-US" sz="20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aiuti</a:t>
            </a:r>
            <a:endParaRPr lang="en-US" sz="20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7ED280E4-42E0-4980-BC21-238A97616745}"/>
              </a:ext>
            </a:extLst>
          </p:cNvPr>
          <p:cNvSpPr/>
          <p:nvPr/>
        </p:nvSpPr>
        <p:spPr>
          <a:xfrm>
            <a:off x="379388" y="6256308"/>
            <a:ext cx="5707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https://www.redcross.org/take-a-class/first</a:t>
            </a:r>
            <a:r>
              <a:rPr lang="en-US" dirty="0">
                <a:hlinkClick r:id="rId5"/>
              </a:rPr>
              <a:t>-aid/performing-first-aid/first-aid-steps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99380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/>
        </p:nvSpPr>
        <p:spPr>
          <a:xfrm>
            <a:off x="185396" y="1336716"/>
            <a:ext cx="8773207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Assicurarsi che la persona non abbia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lesioni spinali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Con la persona sdraiata sulla schiena,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inginocchiarsi sul pavimento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al suo fianco.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Estendi il braccio più vicino a te ad angolo retto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rispetto al corpo con il palmo rivolto verso l'alto.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Prendi l'altro braccio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e piegalo in modo che il dorso della mano poggi sulla guancia più vicina a te e tienilo in posizione.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Usa la mano libera per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piegare il ginocchio della persona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più lontano da te ad un angolo retto.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Fai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rotolare delicatamente la persona su un fianco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tirando il ginocchio piegato.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braccio piegato dovrebbe sostenere la testa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e il braccio esteso impedirà di farla rotolare troppo lontano.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Assicurarti che la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gamba piegata sia ad angolo retto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Apri le vie aeree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inclinando delicatamente la testa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all'indietro e sollevando il mento, e controlla che nulla blocchi le vie aeree.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Resta con la persona e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monitora le condizioni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fino all'arrivo dei soccorsi.</a:t>
            </a:r>
          </a:p>
        </p:txBody>
      </p:sp>
      <p:sp>
        <p:nvSpPr>
          <p:cNvPr id="138" name="Google Shape;138;p8"/>
          <p:cNvSpPr txBox="1"/>
          <p:nvPr/>
        </p:nvSpPr>
        <p:spPr>
          <a:xfrm>
            <a:off x="3697245" y="412190"/>
            <a:ext cx="492301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Posizione di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recupero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BEBDBB36-0A5F-4375-8E8E-03026F4B9154}"/>
              </a:ext>
            </a:extLst>
          </p:cNvPr>
          <p:cNvSpPr/>
          <p:nvPr/>
        </p:nvSpPr>
        <p:spPr>
          <a:xfrm>
            <a:off x="330200" y="6427866"/>
            <a:ext cx="5257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https://www.nhs.uk/conditions/first-aid/recovery-position/</a:t>
            </a:r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/>
          <p:nvPr/>
        </p:nvSpPr>
        <p:spPr>
          <a:xfrm>
            <a:off x="1337734" y="3429000"/>
            <a:ext cx="703072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400" dirty="0">
                <a:hlinkClick r:id="rId4"/>
              </a:rPr>
              <a:t>https://www.youtube.com/watch?v=DXafn3jSzGw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9"/>
          <p:cNvSpPr txBox="1"/>
          <p:nvPr/>
        </p:nvSpPr>
        <p:spPr>
          <a:xfrm>
            <a:off x="1144793" y="1717323"/>
            <a:ext cx="6854414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GUARDA LA POSIZIONE DI RECUPERO IN QUESTO VIDEO:</a:t>
            </a:r>
            <a:endParaRPr sz="36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4919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2610</Words>
  <Application>Microsoft Office PowerPoint</Application>
  <PresentationFormat>Presentazione su schermo (4:3)</PresentationFormat>
  <Paragraphs>191</Paragraphs>
  <Slides>12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Noto Sans Symbols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Principale</cp:lastModifiedBy>
  <cp:revision>47</cp:revision>
  <dcterms:created xsi:type="dcterms:W3CDTF">2019-01-04T16:28:11Z</dcterms:created>
  <dcterms:modified xsi:type="dcterms:W3CDTF">2020-03-02T11:41:31Z</dcterms:modified>
</cp:coreProperties>
</file>